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slide" Target="slides/slide4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3fb9a1f2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3fb9a1f2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3fb9a1f22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3fb9a1f2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faa084b40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faa084b4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3fb9a1f22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3fb9a1f22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3fb9a1f2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3fb9a1f2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3fb9a1f22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3fb9a1f22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3fb9a1f22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3fb9a1f22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3fb9a1f22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3fb9a1f2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3fb9a1f22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3fb9a1f22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3fb9a1f22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3fb9a1f22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faa084b4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faa084b4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3fb9a1f22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3fb9a1f22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3fb9a1f22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3fb9a1f22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3fb9a1f22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3fb9a1f22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3fb9a1f22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3fb9a1f22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3fb9a1f22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3fb9a1f22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3fb9a1f22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3fb9a1f22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3fb9a1f22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3fb9a1f22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43fb9a1f22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43fb9a1f22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3fb9a1f22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43fb9a1f22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3fb9a1f22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3fb9a1f22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faa084b40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faa084b40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43fb9a1f22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43fb9a1f22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43fb9a1f22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43fb9a1f22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43fb9a1f22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43fb9a1f22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43fb9a1f22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43fb9a1f22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43fb9a1f22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43fb9a1f22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43fb9a1f22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43fb9a1f22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43fb9a1f22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43fb9a1f22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43fb9a1f22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43fb9a1f22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43fb9a1f22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43fb9a1f22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43fb9a1f22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43fb9a1f22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faa084b40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faa084b4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43fb9a1f22_0_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43fb9a1f22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3fb9a1f22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43fb9a1f22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3fb9a1f22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43fb9a1f22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3fb9a1f22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3fb9a1f22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45425d68b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45425d68b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3fb9a1f2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3fb9a1f2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3fb9a1f2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3fb9a1f2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3fb9a1f2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3fb9a1f2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3fb9a1f22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3fb9a1f2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3fb9a1f2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3fb9a1f2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  <a:defRPr>
                <a:solidFill>
                  <a:srgbClr val="F3F3F3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>
                <a:solidFill>
                  <a:srgbClr val="F3F3F3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>
                <a:solidFill>
                  <a:srgbClr val="F3F3F3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>
                <a:solidFill>
                  <a:srgbClr val="F3F3F3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>
                <a:solidFill>
                  <a:srgbClr val="F3F3F3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>
                <a:solidFill>
                  <a:srgbClr val="F3F3F3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>
                <a:solidFill>
                  <a:srgbClr val="F3F3F3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>
                <a:solidFill>
                  <a:srgbClr val="F3F3F3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400"/>
              <a:buChar char="■"/>
              <a:defRPr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png"/><Relationship Id="rId4" Type="http://schemas.openxmlformats.org/officeDocument/2006/relationships/image" Target="../media/image52.jpg"/><Relationship Id="rId5" Type="http://schemas.openxmlformats.org/officeDocument/2006/relationships/image" Target="../media/image7.png"/><Relationship Id="rId6" Type="http://schemas.openxmlformats.org/officeDocument/2006/relationships/image" Target="../media/image22.jpg"/><Relationship Id="rId7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18.png"/><Relationship Id="rId5" Type="http://schemas.openxmlformats.org/officeDocument/2006/relationships/image" Target="../media/image55.png"/><Relationship Id="rId6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10" Type="http://schemas.openxmlformats.org/officeDocument/2006/relationships/image" Target="../media/image51.png"/><Relationship Id="rId9" Type="http://schemas.openxmlformats.org/officeDocument/2006/relationships/image" Target="../media/image49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Relationship Id="rId7" Type="http://schemas.openxmlformats.org/officeDocument/2006/relationships/image" Target="../media/image50.png"/><Relationship Id="rId8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58.png"/><Relationship Id="rId5" Type="http://schemas.openxmlformats.org/officeDocument/2006/relationships/image" Target="../media/image6.png"/><Relationship Id="rId6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Relationship Id="rId4" Type="http://schemas.openxmlformats.org/officeDocument/2006/relationships/image" Target="../media/image6.png"/><Relationship Id="rId5" Type="http://schemas.openxmlformats.org/officeDocument/2006/relationships/image" Target="../media/image23.png"/><Relationship Id="rId6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png"/><Relationship Id="rId4" Type="http://schemas.openxmlformats.org/officeDocument/2006/relationships/image" Target="../media/image6.png"/><Relationship Id="rId5" Type="http://schemas.openxmlformats.org/officeDocument/2006/relationships/image" Target="../media/image26.png"/><Relationship Id="rId6" Type="http://schemas.openxmlformats.org/officeDocument/2006/relationships/image" Target="../media/image53.png"/><Relationship Id="rId7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5" Type="http://schemas.openxmlformats.org/officeDocument/2006/relationships/image" Target="../media/image32.png"/><Relationship Id="rId6" Type="http://schemas.openxmlformats.org/officeDocument/2006/relationships/image" Target="../media/image48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Relationship Id="rId5" Type="http://schemas.openxmlformats.org/officeDocument/2006/relationships/image" Target="../media/image4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Archiving DAB/DAB+ Feeds</a:t>
            </a:r>
            <a:endParaRPr/>
          </a:p>
        </p:txBody>
      </p:sp>
      <p:sp>
        <p:nvSpPr>
          <p:cNvPr id="100" name="Google Shape;100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Ben Cartwright-Cox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@benjojo12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077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5"/>
          <p:cNvPicPr preferRelativeResize="0"/>
          <p:nvPr/>
        </p:nvPicPr>
        <p:blipFill rotWithShape="1">
          <a:blip r:embed="rId3">
            <a:alphaModFix/>
          </a:blip>
          <a:srcRect b="0" l="0" r="0" t="9942"/>
          <a:stretch/>
        </p:blipFill>
        <p:spPr>
          <a:xfrm>
            <a:off x="0" y="0"/>
            <a:ext cx="858963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5"/>
          <p:cNvSpPr txBox="1"/>
          <p:nvPr/>
        </p:nvSpPr>
        <p:spPr>
          <a:xfrm>
            <a:off x="3585025" y="1097150"/>
            <a:ext cx="50046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FFFFFF"/>
                </a:solidFill>
              </a:rPr>
              <a:t>Main NAS 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163" name="Google Shape;163;p35"/>
          <p:cNvSpPr txBox="1"/>
          <p:nvPr/>
        </p:nvSpPr>
        <p:spPr>
          <a:xfrm>
            <a:off x="479250" y="2803025"/>
            <a:ext cx="50046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FFFFFF"/>
                </a:solidFill>
              </a:rPr>
              <a:t>6TB Extra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FFFFFF"/>
                </a:solidFill>
              </a:rPr>
              <a:t>     NAS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27883"/>
            <a:ext cx="9144000" cy="106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975" y="-12"/>
            <a:ext cx="8582025" cy="34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6"/>
          <p:cNvSpPr/>
          <p:nvPr/>
        </p:nvSpPr>
        <p:spPr>
          <a:xfrm>
            <a:off x="2762075" y="-130700"/>
            <a:ext cx="3718500" cy="2254500"/>
          </a:xfrm>
          <a:prstGeom prst="star6">
            <a:avLst>
              <a:gd fmla="val 28868" name="adj"/>
              <a:gd fmla="val 115470" name="hf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/>
              <a:t>Double physical space for RAID-1</a:t>
            </a:r>
            <a:endParaRPr b="1"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300" y="152400"/>
            <a:ext cx="727740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0" cy="483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9028" cy="48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11"/>
            <a:ext cx="948281" cy="89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3825" y="152400"/>
            <a:ext cx="5057774" cy="379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33820" y="4381506"/>
            <a:ext cx="24384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9"/>
          <p:cNvPicPr preferRelativeResize="0"/>
          <p:nvPr/>
        </p:nvPicPr>
        <p:blipFill rotWithShape="1">
          <a:blip r:embed="rId3">
            <a:alphaModFix/>
          </a:blip>
          <a:srcRect b="36330" l="0" r="28779" t="0"/>
          <a:stretch/>
        </p:blipFill>
        <p:spPr>
          <a:xfrm>
            <a:off x="152400" y="152400"/>
            <a:ext cx="405956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6"/>
            <a:ext cx="892970" cy="89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9"/>
          <p:cNvPicPr preferRelativeResize="0"/>
          <p:nvPr/>
        </p:nvPicPr>
        <p:blipFill rotWithShape="1">
          <a:blip r:embed="rId5">
            <a:alphaModFix/>
          </a:blip>
          <a:srcRect b="0" l="25093" r="0" t="59494"/>
          <a:stretch/>
        </p:blipFill>
        <p:spPr>
          <a:xfrm>
            <a:off x="4211950" y="314350"/>
            <a:ext cx="4932051" cy="35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1025" y="4022850"/>
            <a:ext cx="1107619" cy="96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0"/>
          <p:cNvPicPr preferRelativeResize="0"/>
          <p:nvPr/>
        </p:nvPicPr>
        <p:blipFill rotWithShape="1">
          <a:blip r:embed="rId3">
            <a:alphaModFix/>
          </a:blip>
          <a:srcRect b="0" l="0" r="15547" t="5953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00" y="1637138"/>
            <a:ext cx="1985025" cy="186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3350" y="1843100"/>
            <a:ext cx="3505200" cy="145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24384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14400"/>
            <a:ext cx="24384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962400"/>
            <a:ext cx="24384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676400"/>
            <a:ext cx="24384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200400"/>
            <a:ext cx="24384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41"/>
          <p:cNvSpPr txBox="1"/>
          <p:nvPr/>
        </p:nvSpPr>
        <p:spPr>
          <a:xfrm>
            <a:off x="2438400" y="2438400"/>
            <a:ext cx="29718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E06666"/>
                </a:solidFill>
              </a:rPr>
              <a:t>64</a:t>
            </a:r>
            <a:r>
              <a:rPr b="1" lang="en-GB" sz="3000">
                <a:solidFill>
                  <a:srgbClr val="3C78D8"/>
                </a:solidFill>
              </a:rPr>
              <a:t>  </a:t>
            </a:r>
            <a:r>
              <a:rPr b="1" lang="en-GB" sz="3000">
                <a:solidFill>
                  <a:srgbClr val="FFFFFF"/>
                </a:solidFill>
              </a:rPr>
              <a:t> kbps AAC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212" name="Google Shape;212;p41"/>
          <p:cNvSpPr txBox="1"/>
          <p:nvPr/>
        </p:nvSpPr>
        <p:spPr>
          <a:xfrm>
            <a:off x="2438400" y="1676400"/>
            <a:ext cx="29718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E06666"/>
                </a:solidFill>
              </a:rPr>
              <a:t>192</a:t>
            </a:r>
            <a:r>
              <a:rPr b="1" lang="en-GB" sz="3000">
                <a:solidFill>
                  <a:srgbClr val="FFFFFF"/>
                </a:solidFill>
              </a:rPr>
              <a:t> kbps MP2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213" name="Google Shape;213;p41"/>
          <p:cNvSpPr txBox="1"/>
          <p:nvPr/>
        </p:nvSpPr>
        <p:spPr>
          <a:xfrm>
            <a:off x="2438400" y="914400"/>
            <a:ext cx="30162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3C78D8"/>
                </a:solidFill>
              </a:rPr>
              <a:t>160</a:t>
            </a:r>
            <a:r>
              <a:rPr b="1" lang="en-GB" sz="3000">
                <a:solidFill>
                  <a:srgbClr val="FFFFFF"/>
                </a:solidFill>
              </a:rPr>
              <a:t> kbps MP2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214" name="Google Shape;214;p41"/>
          <p:cNvSpPr txBox="1"/>
          <p:nvPr/>
        </p:nvSpPr>
        <p:spPr>
          <a:xfrm>
            <a:off x="2438400" y="152400"/>
            <a:ext cx="30162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E06666"/>
                </a:solidFill>
              </a:rPr>
              <a:t>192</a:t>
            </a:r>
            <a:r>
              <a:rPr b="1" lang="en-GB" sz="3000">
                <a:solidFill>
                  <a:srgbClr val="FFFFFF"/>
                </a:solidFill>
              </a:rPr>
              <a:t> kbps MP2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215" name="Google Shape;215;p41"/>
          <p:cNvSpPr txBox="1"/>
          <p:nvPr/>
        </p:nvSpPr>
        <p:spPr>
          <a:xfrm>
            <a:off x="2438400" y="3200400"/>
            <a:ext cx="28914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3C78D8"/>
                </a:solidFill>
              </a:rPr>
              <a:t>160</a:t>
            </a:r>
            <a:r>
              <a:rPr b="1" lang="en-GB" sz="3000">
                <a:solidFill>
                  <a:srgbClr val="FFFFFF"/>
                </a:solidFill>
              </a:rPr>
              <a:t> kbps MP2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216" name="Google Shape;216;p41"/>
          <p:cNvSpPr txBox="1"/>
          <p:nvPr/>
        </p:nvSpPr>
        <p:spPr>
          <a:xfrm>
            <a:off x="2438400" y="3962400"/>
            <a:ext cx="28914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E06666"/>
                </a:solidFill>
              </a:rPr>
              <a:t>192</a:t>
            </a:r>
            <a:r>
              <a:rPr b="1" lang="en-GB" sz="3000">
                <a:solidFill>
                  <a:srgbClr val="FFFFFF"/>
                </a:solidFill>
              </a:rPr>
              <a:t> kbps MP2</a:t>
            </a:r>
            <a:endParaRPr b="1" sz="3000">
              <a:solidFill>
                <a:srgbClr val="FFFFFF"/>
              </a:solidFill>
            </a:endParaRPr>
          </a:p>
        </p:txBody>
      </p:sp>
      <p:pic>
        <p:nvPicPr>
          <p:cNvPr id="217" name="Google Shape;217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438400"/>
            <a:ext cx="24384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05400" y="152400"/>
            <a:ext cx="24384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1"/>
          <p:cNvSpPr txBox="1"/>
          <p:nvPr/>
        </p:nvSpPr>
        <p:spPr>
          <a:xfrm>
            <a:off x="7649975" y="152400"/>
            <a:ext cx="29718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E06666"/>
                </a:solidFill>
              </a:rPr>
              <a:t>80</a:t>
            </a:r>
            <a:r>
              <a:rPr b="1" lang="en-GB" sz="3000">
                <a:solidFill>
                  <a:srgbClr val="3C78D8"/>
                </a:solidFill>
              </a:rPr>
              <a:t> </a:t>
            </a:r>
            <a:r>
              <a:rPr b="1" lang="en-GB">
                <a:solidFill>
                  <a:srgbClr val="FFFFFF"/>
                </a:solidFill>
              </a:rPr>
              <a:t>kbps AAC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20" name="Google Shape;220;p41"/>
          <p:cNvSpPr txBox="1"/>
          <p:nvPr/>
        </p:nvSpPr>
        <p:spPr>
          <a:xfrm>
            <a:off x="7649975" y="914400"/>
            <a:ext cx="29718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E06666"/>
                </a:solidFill>
              </a:rPr>
              <a:t>60</a:t>
            </a:r>
            <a:r>
              <a:rPr b="1" lang="en-GB" sz="3000">
                <a:solidFill>
                  <a:srgbClr val="3C78D8"/>
                </a:solidFill>
              </a:rPr>
              <a:t> </a:t>
            </a:r>
            <a:r>
              <a:rPr b="1" lang="en-GB">
                <a:solidFill>
                  <a:srgbClr val="FFFFFF"/>
                </a:solidFill>
              </a:rPr>
              <a:t>kbps AAC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21" name="Google Shape;221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05400" y="903900"/>
            <a:ext cx="24384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Wrap up tech overview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3"/>
          <p:cNvPicPr preferRelativeResize="0"/>
          <p:nvPr/>
        </p:nvPicPr>
        <p:blipFill rotWithShape="1">
          <a:blip r:embed="rId3">
            <a:alphaModFix/>
          </a:blip>
          <a:srcRect b="0" l="0" r="33616" t="0"/>
          <a:stretch/>
        </p:blipFill>
        <p:spPr>
          <a:xfrm>
            <a:off x="0" y="0"/>
            <a:ext cx="227634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3"/>
          <p:cNvSpPr txBox="1"/>
          <p:nvPr/>
        </p:nvSpPr>
        <p:spPr>
          <a:xfrm>
            <a:off x="3258150" y="2279850"/>
            <a:ext cx="50046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Critical Path: Recording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6"/>
          <p:cNvSpPr txBox="1"/>
          <p:nvPr>
            <p:ph idx="1" type="body"/>
          </p:nvPr>
        </p:nvSpPr>
        <p:spPr>
          <a:xfrm>
            <a:off x="311700" y="1238250"/>
            <a:ext cx="8520600" cy="33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I don't do this as a job like some of you</a:t>
            </a:r>
            <a:endParaRPr sz="24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Just a </a:t>
            </a:r>
            <a:r>
              <a:rPr lang="en-GB" sz="2400"/>
              <a:t>rogue</a:t>
            </a:r>
            <a:r>
              <a:rPr lang="en-GB" sz="2400"/>
              <a:t> archiver</a:t>
            </a:r>
            <a:endParaRPr sz="24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"Systems" Engineer (aka software) / Ops in the day</a:t>
            </a:r>
            <a:endParaRPr sz="24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For the most part have no idea what I am doing</a:t>
            </a:r>
            <a:endParaRPr sz="2400"/>
          </a:p>
        </p:txBody>
      </p:sp>
      <p:pic>
        <p:nvPicPr>
          <p:cNvPr id="107" name="Google Shape;1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2600325" cy="12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550" y="3433459"/>
            <a:ext cx="1168500" cy="171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600" y="3357259"/>
            <a:ext cx="1168500" cy="171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4350" y="3281059"/>
            <a:ext cx="1168500" cy="171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4"/>
          <p:cNvPicPr preferRelativeResize="0"/>
          <p:nvPr/>
        </p:nvPicPr>
        <p:blipFill rotWithShape="1">
          <a:blip r:embed="rId4">
            <a:alphaModFix/>
          </a:blip>
          <a:srcRect b="0" l="0" r="33616" t="0"/>
          <a:stretch/>
        </p:blipFill>
        <p:spPr>
          <a:xfrm>
            <a:off x="0" y="0"/>
            <a:ext cx="227634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8100000">
            <a:off x="2668220" y="-450248"/>
            <a:ext cx="2353830" cy="208337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4"/>
          <p:cNvSpPr/>
          <p:nvPr/>
        </p:nvSpPr>
        <p:spPr>
          <a:xfrm>
            <a:off x="5413925" y="91375"/>
            <a:ext cx="1945200" cy="10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3924" y="91376"/>
            <a:ext cx="1905000" cy="1000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44"/>
          <p:cNvCxnSpPr/>
          <p:nvPr/>
        </p:nvCxnSpPr>
        <p:spPr>
          <a:xfrm>
            <a:off x="6412000" y="1233750"/>
            <a:ext cx="0" cy="9471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5" name="Google Shape;245;p44"/>
          <p:cNvSpPr txBox="1"/>
          <p:nvPr/>
        </p:nvSpPr>
        <p:spPr>
          <a:xfrm>
            <a:off x="5827750" y="2180850"/>
            <a:ext cx="1168500" cy="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“BStreamer”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46" name="Google Shape;246;p44"/>
          <p:cNvCxnSpPr/>
          <p:nvPr/>
        </p:nvCxnSpPr>
        <p:spPr>
          <a:xfrm flipH="1">
            <a:off x="5369225" y="2643150"/>
            <a:ext cx="988500" cy="820200"/>
          </a:xfrm>
          <a:prstGeom prst="straightConnector1">
            <a:avLst/>
          </a:prstGeom>
          <a:noFill/>
          <a:ln cap="flat" cmpd="sng" w="1143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47" name="Google Shape;2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4400" y="3204859"/>
            <a:ext cx="1168500" cy="1710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44"/>
          <p:cNvCxnSpPr/>
          <p:nvPr/>
        </p:nvCxnSpPr>
        <p:spPr>
          <a:xfrm>
            <a:off x="5569225" y="4059875"/>
            <a:ext cx="9645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249" name="Google Shape;249;p44"/>
          <p:cNvSpPr txBox="1"/>
          <p:nvPr/>
        </p:nvSpPr>
        <p:spPr>
          <a:xfrm>
            <a:off x="6509575" y="3732425"/>
            <a:ext cx="50046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</a:rPr>
              <a:t>“Old content NAS”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5"/>
          <p:cNvPicPr preferRelativeResize="0"/>
          <p:nvPr/>
        </p:nvPicPr>
        <p:blipFill rotWithShape="1">
          <a:blip r:embed="rId3">
            <a:alphaModFix/>
          </a:blip>
          <a:srcRect b="0" l="0" r="33616" t="0"/>
          <a:stretch/>
        </p:blipFill>
        <p:spPr>
          <a:xfrm>
            <a:off x="0" y="0"/>
            <a:ext cx="227634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8100000">
            <a:off x="2668220" y="-450248"/>
            <a:ext cx="2353830" cy="208337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5"/>
          <p:cNvSpPr/>
          <p:nvPr/>
        </p:nvSpPr>
        <p:spPr>
          <a:xfrm>
            <a:off x="5413925" y="91375"/>
            <a:ext cx="1945200" cy="10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3924" y="91376"/>
            <a:ext cx="1905000" cy="1000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45"/>
          <p:cNvCxnSpPr/>
          <p:nvPr/>
        </p:nvCxnSpPr>
        <p:spPr>
          <a:xfrm>
            <a:off x="6412000" y="1233750"/>
            <a:ext cx="0" cy="9471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9" name="Google Shape;259;p45"/>
          <p:cNvSpPr txBox="1"/>
          <p:nvPr/>
        </p:nvSpPr>
        <p:spPr>
          <a:xfrm>
            <a:off x="5827750" y="2180850"/>
            <a:ext cx="1168500" cy="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“BStreamer”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60" name="Google Shape;26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9300" y="3058300"/>
            <a:ext cx="7694701" cy="20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6"/>
          <p:cNvPicPr preferRelativeResize="0"/>
          <p:nvPr/>
        </p:nvPicPr>
        <p:blipFill rotWithShape="1">
          <a:blip r:embed="rId3">
            <a:alphaModFix/>
          </a:blip>
          <a:srcRect b="0" l="0" r="33616" t="0"/>
          <a:stretch/>
        </p:blipFill>
        <p:spPr>
          <a:xfrm>
            <a:off x="0" y="0"/>
            <a:ext cx="227634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8100000">
            <a:off x="2668220" y="-450248"/>
            <a:ext cx="2353830" cy="2083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0274" y="1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9649" y="571501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6"/>
          <p:cNvSpPr txBox="1"/>
          <p:nvPr/>
        </p:nvSpPr>
        <p:spPr>
          <a:xfrm>
            <a:off x="6196550" y="91825"/>
            <a:ext cx="2604600" cy="7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</a:rPr>
              <a:t>Homemade decoders for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</a:rPr>
              <a:t>DAB+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</a:rPr>
              <a:t>NRSC-5</a:t>
            </a:r>
            <a:endParaRPr b="1">
              <a:solidFill>
                <a:srgbClr val="FFFFFF"/>
              </a:solidFill>
            </a:endParaRPr>
          </a:p>
        </p:txBody>
      </p:sp>
      <p:cxnSp>
        <p:nvCxnSpPr>
          <p:cNvPr id="270" name="Google Shape;270;p46"/>
          <p:cNvCxnSpPr/>
          <p:nvPr/>
        </p:nvCxnSpPr>
        <p:spPr>
          <a:xfrm>
            <a:off x="7498850" y="1213125"/>
            <a:ext cx="0" cy="9471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1" name="Google Shape;271;p46"/>
          <p:cNvSpPr txBox="1"/>
          <p:nvPr/>
        </p:nvSpPr>
        <p:spPr>
          <a:xfrm>
            <a:off x="6477650" y="2256000"/>
            <a:ext cx="20424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</a:rPr>
              <a:t>buploader</a:t>
            </a:r>
            <a:endParaRPr b="1">
              <a:solidFill>
                <a:srgbClr val="FFFFFF"/>
              </a:solidFill>
            </a:endParaRPr>
          </a:p>
        </p:txBody>
      </p:sp>
      <p:cxnSp>
        <p:nvCxnSpPr>
          <p:cNvPr id="272" name="Google Shape;272;p46"/>
          <p:cNvCxnSpPr/>
          <p:nvPr/>
        </p:nvCxnSpPr>
        <p:spPr>
          <a:xfrm rot="10800000">
            <a:off x="5440850" y="2471025"/>
            <a:ext cx="14340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73" name="Google Shape;27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832799">
            <a:off x="3930168" y="1973153"/>
            <a:ext cx="2021882" cy="4304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46"/>
          <p:cNvCxnSpPr/>
          <p:nvPr/>
        </p:nvCxnSpPr>
        <p:spPr>
          <a:xfrm>
            <a:off x="5921125" y="2470950"/>
            <a:ext cx="11430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5" name="Google Shape;275;p46"/>
          <p:cNvCxnSpPr/>
          <p:nvPr/>
        </p:nvCxnSpPr>
        <p:spPr>
          <a:xfrm>
            <a:off x="7498850" y="2677175"/>
            <a:ext cx="0" cy="9471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6" name="Google Shape;276;p46"/>
          <p:cNvSpPr txBox="1"/>
          <p:nvPr/>
        </p:nvSpPr>
        <p:spPr>
          <a:xfrm>
            <a:off x="6477650" y="3682575"/>
            <a:ext cx="20424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</a:rPr>
              <a:t>bnetworksink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77" name="Google Shape;27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7550" y="3433459"/>
            <a:ext cx="1168500" cy="171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600" y="3357259"/>
            <a:ext cx="1168500" cy="171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24350" y="3281059"/>
            <a:ext cx="1168500" cy="171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4400" y="3204859"/>
            <a:ext cx="1168500" cy="1710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Google Shape;281;p46"/>
          <p:cNvCxnSpPr/>
          <p:nvPr/>
        </p:nvCxnSpPr>
        <p:spPr>
          <a:xfrm rot="10800000">
            <a:off x="5640050" y="3902200"/>
            <a:ext cx="11961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7"/>
          <p:cNvSpPr txBox="1"/>
          <p:nvPr/>
        </p:nvSpPr>
        <p:spPr>
          <a:xfrm>
            <a:off x="3258150" y="2279850"/>
            <a:ext cx="54390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High Priority: Tagging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287" name="Google Shape;287;p47"/>
          <p:cNvPicPr preferRelativeResize="0"/>
          <p:nvPr/>
        </p:nvPicPr>
        <p:blipFill rotWithShape="1">
          <a:blip r:embed="rId3">
            <a:alphaModFix/>
          </a:blip>
          <a:srcRect b="0" l="33320" r="0" t="0"/>
          <a:stretch/>
        </p:blipFill>
        <p:spPr>
          <a:xfrm>
            <a:off x="-1" y="0"/>
            <a:ext cx="23435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8"/>
          <p:cNvPicPr preferRelativeResize="0"/>
          <p:nvPr/>
        </p:nvPicPr>
        <p:blipFill rotWithShape="1">
          <a:blip r:embed="rId3">
            <a:alphaModFix/>
          </a:blip>
          <a:srcRect b="50169" l="33320" r="0" t="0"/>
          <a:stretch/>
        </p:blipFill>
        <p:spPr>
          <a:xfrm>
            <a:off x="0" y="0"/>
            <a:ext cx="2343574" cy="256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8"/>
          <p:cNvPicPr preferRelativeResize="0"/>
          <p:nvPr/>
        </p:nvPicPr>
        <p:blipFill rotWithShape="1">
          <a:blip r:embed="rId4">
            <a:alphaModFix/>
          </a:blip>
          <a:srcRect b="12914" l="0" r="41833" t="0"/>
          <a:stretch/>
        </p:blipFill>
        <p:spPr>
          <a:xfrm>
            <a:off x="0" y="2563050"/>
            <a:ext cx="2343575" cy="2563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48"/>
          <p:cNvCxnSpPr/>
          <p:nvPr/>
        </p:nvCxnSpPr>
        <p:spPr>
          <a:xfrm>
            <a:off x="2343575" y="1379800"/>
            <a:ext cx="14118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5" name="Google Shape;295;p48"/>
          <p:cNvCxnSpPr/>
          <p:nvPr/>
        </p:nvCxnSpPr>
        <p:spPr>
          <a:xfrm>
            <a:off x="2343575" y="3844575"/>
            <a:ext cx="14118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96" name="Google Shape;29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8399" y="1713950"/>
            <a:ext cx="1715601" cy="171560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8"/>
          <p:cNvSpPr txBox="1"/>
          <p:nvPr/>
        </p:nvSpPr>
        <p:spPr>
          <a:xfrm>
            <a:off x="3576875" y="1011700"/>
            <a:ext cx="36669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EPG Decoding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Dynamic Label </a:t>
            </a:r>
            <a:r>
              <a:rPr lang="en-GB" sz="3000">
                <a:solidFill>
                  <a:schemeClr val="dk1"/>
                </a:solidFill>
              </a:rPr>
              <a:t>Decoding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298" name="Google Shape;298;p48"/>
          <p:cNvSpPr txBox="1"/>
          <p:nvPr/>
        </p:nvSpPr>
        <p:spPr>
          <a:xfrm>
            <a:off x="3729275" y="3247875"/>
            <a:ext cx="32145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“Now playing”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Track info</a:t>
            </a:r>
            <a:endParaRPr sz="3600">
              <a:solidFill>
                <a:srgbClr val="FFFFFF"/>
              </a:solidFill>
            </a:endParaRPr>
          </a:p>
        </p:txBody>
      </p:sp>
      <p:cxnSp>
        <p:nvCxnSpPr>
          <p:cNvPr id="299" name="Google Shape;299;p48"/>
          <p:cNvCxnSpPr>
            <a:endCxn id="296" idx="1"/>
          </p:cNvCxnSpPr>
          <p:nvPr/>
        </p:nvCxnSpPr>
        <p:spPr>
          <a:xfrm flipH="1" rot="10800000">
            <a:off x="6596799" y="2571750"/>
            <a:ext cx="831600" cy="8577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0" name="Google Shape;300;p48"/>
          <p:cNvCxnSpPr/>
          <p:nvPr/>
        </p:nvCxnSpPr>
        <p:spPr>
          <a:xfrm>
            <a:off x="6596799" y="1713950"/>
            <a:ext cx="831600" cy="8577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1" name="Google Shape;301;p48"/>
          <p:cNvSpPr txBox="1"/>
          <p:nvPr/>
        </p:nvSpPr>
        <p:spPr>
          <a:xfrm>
            <a:off x="7593600" y="3552675"/>
            <a:ext cx="1550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Tracks.db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9"/>
          <p:cNvPicPr preferRelativeResize="0"/>
          <p:nvPr/>
        </p:nvPicPr>
        <p:blipFill rotWithShape="1">
          <a:blip r:embed="rId3">
            <a:alphaModFix/>
          </a:blip>
          <a:srcRect b="50169" l="33320" r="0" t="0"/>
          <a:stretch/>
        </p:blipFill>
        <p:spPr>
          <a:xfrm>
            <a:off x="0" y="0"/>
            <a:ext cx="2343574" cy="256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9"/>
          <p:cNvPicPr preferRelativeResize="0"/>
          <p:nvPr/>
        </p:nvPicPr>
        <p:blipFill rotWithShape="1">
          <a:blip r:embed="rId4">
            <a:alphaModFix/>
          </a:blip>
          <a:srcRect b="12914" l="0" r="41833" t="0"/>
          <a:stretch/>
        </p:blipFill>
        <p:spPr>
          <a:xfrm>
            <a:off x="0" y="2563050"/>
            <a:ext cx="2343575" cy="2563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p49"/>
          <p:cNvCxnSpPr/>
          <p:nvPr/>
        </p:nvCxnSpPr>
        <p:spPr>
          <a:xfrm>
            <a:off x="2343575" y="1379800"/>
            <a:ext cx="14118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9" name="Google Shape;309;p49"/>
          <p:cNvCxnSpPr/>
          <p:nvPr/>
        </p:nvCxnSpPr>
        <p:spPr>
          <a:xfrm>
            <a:off x="2343575" y="3844575"/>
            <a:ext cx="14118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10" name="Google Shape;31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8399" y="1713950"/>
            <a:ext cx="1715601" cy="171560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9"/>
          <p:cNvSpPr txBox="1"/>
          <p:nvPr/>
        </p:nvSpPr>
        <p:spPr>
          <a:xfrm>
            <a:off x="3729275" y="1011700"/>
            <a:ext cx="32145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EPG Decoding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312" name="Google Shape;312;p49"/>
          <p:cNvSpPr txBox="1"/>
          <p:nvPr/>
        </p:nvSpPr>
        <p:spPr>
          <a:xfrm>
            <a:off x="3729275" y="3247875"/>
            <a:ext cx="32145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“Now playing”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Track info</a:t>
            </a:r>
            <a:endParaRPr sz="3600">
              <a:solidFill>
                <a:srgbClr val="FFFFFF"/>
              </a:solidFill>
            </a:endParaRPr>
          </a:p>
        </p:txBody>
      </p:sp>
      <p:cxnSp>
        <p:nvCxnSpPr>
          <p:cNvPr id="313" name="Google Shape;313;p49"/>
          <p:cNvCxnSpPr>
            <a:endCxn id="310" idx="1"/>
          </p:cNvCxnSpPr>
          <p:nvPr/>
        </p:nvCxnSpPr>
        <p:spPr>
          <a:xfrm flipH="1" rot="10800000">
            <a:off x="6596799" y="2571750"/>
            <a:ext cx="831600" cy="8577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4" name="Google Shape;314;p49"/>
          <p:cNvCxnSpPr/>
          <p:nvPr/>
        </p:nvCxnSpPr>
        <p:spPr>
          <a:xfrm>
            <a:off x="6596799" y="1713950"/>
            <a:ext cx="831600" cy="8577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5" name="Google Shape;315;p49"/>
          <p:cNvSpPr txBox="1"/>
          <p:nvPr/>
        </p:nvSpPr>
        <p:spPr>
          <a:xfrm>
            <a:off x="7593600" y="3552675"/>
            <a:ext cx="1550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Tracks.db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6" name="Google Shape;316;p49"/>
          <p:cNvSpPr/>
          <p:nvPr/>
        </p:nvSpPr>
        <p:spPr>
          <a:xfrm>
            <a:off x="3729275" y="825400"/>
            <a:ext cx="5323800" cy="3744600"/>
          </a:xfrm>
          <a:prstGeom prst="rect">
            <a:avLst/>
          </a:prstGeom>
          <a:noFill/>
          <a:ln cap="flat" cmpd="sng" w="7620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9"/>
          <p:cNvSpPr txBox="1"/>
          <p:nvPr/>
        </p:nvSpPr>
        <p:spPr>
          <a:xfrm>
            <a:off x="5247800" y="241600"/>
            <a:ext cx="19113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</a:rPr>
              <a:t>“btagger”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0"/>
          <p:cNvPicPr preferRelativeResize="0"/>
          <p:nvPr/>
        </p:nvPicPr>
        <p:blipFill rotWithShape="1">
          <a:blip r:embed="rId3">
            <a:alphaModFix/>
          </a:blip>
          <a:srcRect b="50169" l="33320" r="0" t="0"/>
          <a:stretch/>
        </p:blipFill>
        <p:spPr>
          <a:xfrm>
            <a:off x="0" y="0"/>
            <a:ext cx="2343574" cy="256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0"/>
          <p:cNvPicPr preferRelativeResize="0"/>
          <p:nvPr/>
        </p:nvPicPr>
        <p:blipFill rotWithShape="1">
          <a:blip r:embed="rId4">
            <a:alphaModFix/>
          </a:blip>
          <a:srcRect b="12914" l="0" r="41833" t="0"/>
          <a:stretch/>
        </p:blipFill>
        <p:spPr>
          <a:xfrm>
            <a:off x="0" y="2563050"/>
            <a:ext cx="2343575" cy="2563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50"/>
          <p:cNvCxnSpPr/>
          <p:nvPr/>
        </p:nvCxnSpPr>
        <p:spPr>
          <a:xfrm>
            <a:off x="2343575" y="1379800"/>
            <a:ext cx="14118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5" name="Google Shape;325;p50"/>
          <p:cNvCxnSpPr/>
          <p:nvPr/>
        </p:nvCxnSpPr>
        <p:spPr>
          <a:xfrm>
            <a:off x="2343575" y="3844575"/>
            <a:ext cx="14118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6" name="Google Shape;32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8399" y="1713950"/>
            <a:ext cx="1715601" cy="17156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0"/>
          <p:cNvSpPr txBox="1"/>
          <p:nvPr/>
        </p:nvSpPr>
        <p:spPr>
          <a:xfrm>
            <a:off x="3729275" y="1011700"/>
            <a:ext cx="32145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EPG Decoding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328" name="Google Shape;328;p50"/>
          <p:cNvSpPr txBox="1"/>
          <p:nvPr/>
        </p:nvSpPr>
        <p:spPr>
          <a:xfrm>
            <a:off x="3729275" y="3247875"/>
            <a:ext cx="32145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“Now playing”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Track info</a:t>
            </a:r>
            <a:endParaRPr sz="3600">
              <a:solidFill>
                <a:srgbClr val="FFFFFF"/>
              </a:solidFill>
            </a:endParaRPr>
          </a:p>
        </p:txBody>
      </p:sp>
      <p:cxnSp>
        <p:nvCxnSpPr>
          <p:cNvPr id="329" name="Google Shape;329;p50"/>
          <p:cNvCxnSpPr>
            <a:endCxn id="326" idx="1"/>
          </p:cNvCxnSpPr>
          <p:nvPr/>
        </p:nvCxnSpPr>
        <p:spPr>
          <a:xfrm flipH="1" rot="10800000">
            <a:off x="6596799" y="2571750"/>
            <a:ext cx="831600" cy="8577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0" name="Google Shape;330;p50"/>
          <p:cNvCxnSpPr/>
          <p:nvPr/>
        </p:nvCxnSpPr>
        <p:spPr>
          <a:xfrm>
            <a:off x="6596799" y="1713950"/>
            <a:ext cx="831600" cy="8577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1" name="Google Shape;331;p50"/>
          <p:cNvSpPr txBox="1"/>
          <p:nvPr/>
        </p:nvSpPr>
        <p:spPr>
          <a:xfrm>
            <a:off x="7593600" y="3552675"/>
            <a:ext cx="1550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Tracks.db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2" name="Google Shape;332;p50"/>
          <p:cNvSpPr/>
          <p:nvPr/>
        </p:nvSpPr>
        <p:spPr>
          <a:xfrm>
            <a:off x="3729275" y="825400"/>
            <a:ext cx="5323800" cy="3744600"/>
          </a:xfrm>
          <a:prstGeom prst="rect">
            <a:avLst/>
          </a:prstGeom>
          <a:noFill/>
          <a:ln cap="flat" cmpd="sng" w="7620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50"/>
          <p:cNvSpPr txBox="1"/>
          <p:nvPr/>
        </p:nvSpPr>
        <p:spPr>
          <a:xfrm>
            <a:off x="5247800" y="241600"/>
            <a:ext cx="19113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</a:rPr>
              <a:t>“btagger”</a:t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334" name="Google Shape;33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5950" y="1104900"/>
            <a:ext cx="5372100" cy="29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1"/>
          <p:cNvPicPr preferRelativeResize="0"/>
          <p:nvPr/>
        </p:nvPicPr>
        <p:blipFill rotWithShape="1">
          <a:blip r:embed="rId3">
            <a:alphaModFix/>
          </a:blip>
          <a:srcRect b="49492" l="54697" r="1417" t="0"/>
          <a:stretch/>
        </p:blipFill>
        <p:spPr>
          <a:xfrm>
            <a:off x="0" y="0"/>
            <a:ext cx="2343575" cy="259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" y="2597850"/>
            <a:ext cx="2343575" cy="234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1"/>
          <p:cNvSpPr txBox="1"/>
          <p:nvPr/>
        </p:nvSpPr>
        <p:spPr>
          <a:xfrm>
            <a:off x="182588" y="4662425"/>
            <a:ext cx="1550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tracks.db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42" name="Google Shape;342;p51"/>
          <p:cNvSpPr txBox="1"/>
          <p:nvPr/>
        </p:nvSpPr>
        <p:spPr>
          <a:xfrm>
            <a:off x="3258150" y="2279850"/>
            <a:ext cx="54390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Low Priority: Playback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2"/>
          <p:cNvPicPr preferRelativeResize="0"/>
          <p:nvPr/>
        </p:nvPicPr>
        <p:blipFill rotWithShape="1">
          <a:blip r:embed="rId3">
            <a:alphaModFix/>
          </a:blip>
          <a:srcRect b="49492" l="54697" r="1417" t="0"/>
          <a:stretch/>
        </p:blipFill>
        <p:spPr>
          <a:xfrm>
            <a:off x="0" y="0"/>
            <a:ext cx="2343575" cy="259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" y="2597850"/>
            <a:ext cx="2343575" cy="234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2"/>
          <p:cNvSpPr txBox="1"/>
          <p:nvPr/>
        </p:nvSpPr>
        <p:spPr>
          <a:xfrm>
            <a:off x="182588" y="4662425"/>
            <a:ext cx="1550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tracks.db</a:t>
            </a:r>
            <a:endParaRPr sz="1800">
              <a:solidFill>
                <a:srgbClr val="FFFFFF"/>
              </a:solidFill>
            </a:endParaRPr>
          </a:p>
        </p:txBody>
      </p:sp>
      <p:cxnSp>
        <p:nvCxnSpPr>
          <p:cNvPr id="350" name="Google Shape;350;p52"/>
          <p:cNvCxnSpPr/>
          <p:nvPr/>
        </p:nvCxnSpPr>
        <p:spPr>
          <a:xfrm>
            <a:off x="2343575" y="1379800"/>
            <a:ext cx="14118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51" name="Google Shape;35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3725" y="940220"/>
            <a:ext cx="1550400" cy="8791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" name="Google Shape;352;p52"/>
          <p:cNvCxnSpPr/>
          <p:nvPr/>
        </p:nvCxnSpPr>
        <p:spPr>
          <a:xfrm>
            <a:off x="2343575" y="3845838"/>
            <a:ext cx="14118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53" name="Google Shape;35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3375" y="2241600"/>
            <a:ext cx="1220625" cy="122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85175" y="2324064"/>
            <a:ext cx="1055700" cy="10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2"/>
          <p:cNvSpPr/>
          <p:nvPr/>
        </p:nvSpPr>
        <p:spPr>
          <a:xfrm>
            <a:off x="3718600" y="467525"/>
            <a:ext cx="2007000" cy="1478700"/>
          </a:xfrm>
          <a:prstGeom prst="rect">
            <a:avLst/>
          </a:prstGeom>
          <a:noFill/>
          <a:ln cap="flat" cmpd="sng" w="28575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6" name="Google Shape;356;p52"/>
          <p:cNvCxnSpPr>
            <a:endCxn id="354" idx="1"/>
          </p:cNvCxnSpPr>
          <p:nvPr/>
        </p:nvCxnSpPr>
        <p:spPr>
          <a:xfrm>
            <a:off x="5725575" y="1946213"/>
            <a:ext cx="759600" cy="9057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7" name="Google Shape;357;p52"/>
          <p:cNvSpPr txBox="1"/>
          <p:nvPr/>
        </p:nvSpPr>
        <p:spPr>
          <a:xfrm>
            <a:off x="3755375" y="467525"/>
            <a:ext cx="13116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“audioserver”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58" name="Google Shape;358;p52"/>
          <p:cNvCxnSpPr/>
          <p:nvPr/>
        </p:nvCxnSpPr>
        <p:spPr>
          <a:xfrm rot="5400000">
            <a:off x="6307125" y="1535700"/>
            <a:ext cx="14118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9" name="Google Shape;359;p52"/>
          <p:cNvCxnSpPr/>
          <p:nvPr/>
        </p:nvCxnSpPr>
        <p:spPr>
          <a:xfrm rot="-5400000">
            <a:off x="6307125" y="1436150"/>
            <a:ext cx="1411800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0" name="Google Shape;360;p52"/>
          <p:cNvSpPr txBox="1"/>
          <p:nvPr/>
        </p:nvSpPr>
        <p:spPr>
          <a:xfrm>
            <a:off x="6330675" y="333025"/>
            <a:ext cx="1364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“bauthserver”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61" name="Google Shape;361;p52"/>
          <p:cNvSpPr/>
          <p:nvPr/>
        </p:nvSpPr>
        <p:spPr>
          <a:xfrm>
            <a:off x="3824700" y="3518775"/>
            <a:ext cx="1900800" cy="1524600"/>
          </a:xfrm>
          <a:prstGeom prst="rect">
            <a:avLst/>
          </a:prstGeom>
          <a:noFill/>
          <a:ln cap="flat" cmpd="sng" w="28575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2"/>
          <p:cNvSpPr txBox="1"/>
          <p:nvPr/>
        </p:nvSpPr>
        <p:spPr>
          <a:xfrm>
            <a:off x="3861479" y="3518775"/>
            <a:ext cx="1758900" cy="14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“bfl”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             User state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              Rendering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              API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              “Real time”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63" name="Google Shape;363;p52"/>
          <p:cNvCxnSpPr/>
          <p:nvPr/>
        </p:nvCxnSpPr>
        <p:spPr>
          <a:xfrm flipH="1" rot="10800000">
            <a:off x="5725575" y="2884663"/>
            <a:ext cx="759600" cy="9057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64" name="Google Shape;36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00901" y="4263425"/>
            <a:ext cx="703024" cy="703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p52"/>
          <p:cNvCxnSpPr/>
          <p:nvPr/>
        </p:nvCxnSpPr>
        <p:spPr>
          <a:xfrm>
            <a:off x="7464675" y="2851913"/>
            <a:ext cx="3825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975"/>
            <a:ext cx="9144000" cy="514347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3"/>
          <p:cNvSpPr txBox="1"/>
          <p:nvPr>
            <p:ph type="title"/>
          </p:nvPr>
        </p:nvSpPr>
        <p:spPr>
          <a:xfrm>
            <a:off x="-693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Total LOC: 80k~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1083914"/>
            <a:ext cx="9144000" cy="3193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975"/>
            <a:ext cx="9144000" cy="514347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4"/>
          <p:cNvSpPr txBox="1"/>
          <p:nvPr>
            <p:ph type="title"/>
          </p:nvPr>
        </p:nvSpPr>
        <p:spPr>
          <a:xfrm>
            <a:off x="-693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Total LOC: 80k~</a:t>
            </a:r>
            <a:endParaRPr b="1"/>
          </a:p>
        </p:txBody>
      </p:sp>
      <p:sp>
        <p:nvSpPr>
          <p:cNvPr id="378" name="Google Shape;378;p54"/>
          <p:cNvSpPr txBox="1"/>
          <p:nvPr>
            <p:ph type="title"/>
          </p:nvPr>
        </p:nvSpPr>
        <p:spPr>
          <a:xfrm>
            <a:off x="-152400" y="26344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/>
              <a:t>+ breaks from time to time   </a:t>
            </a:r>
            <a:endParaRPr b="1"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4" name="Google Shape;38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4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isn't always great</a:t>
            </a:r>
            <a:endParaRPr/>
          </a:p>
        </p:txBody>
      </p:sp>
      <p:sp>
        <p:nvSpPr>
          <p:cNvPr id="390" name="Google Shape;390;p5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7"/>
          <p:cNvSpPr txBox="1"/>
          <p:nvPr>
            <p:ph type="title"/>
          </p:nvPr>
        </p:nvSpPr>
        <p:spPr>
          <a:xfrm>
            <a:off x="311700" y="13186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Simulcasts</a:t>
            </a:r>
            <a:endParaRPr/>
          </a:p>
        </p:txBody>
      </p:sp>
      <p:pic>
        <p:nvPicPr>
          <p:cNvPr id="396" name="Google Shape;39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60428"/>
            <a:ext cx="9144000" cy="822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983075"/>
            <a:ext cx="24384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3900" y="2983075"/>
            <a:ext cx="24384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7"/>
          <p:cNvSpPr txBox="1"/>
          <p:nvPr/>
        </p:nvSpPr>
        <p:spPr>
          <a:xfrm>
            <a:off x="4302600" y="2995975"/>
            <a:ext cx="5388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+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Spelling errors in track data</a:t>
            </a:r>
            <a:endParaRPr/>
          </a:p>
        </p:txBody>
      </p:sp>
      <p:sp>
        <p:nvSpPr>
          <p:cNvPr id="405" name="Google Shape;405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300" y="1100138"/>
            <a:ext cx="6629400" cy="294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3" name="Google Shape;41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815"/>
            <a:ext cx="9143999" cy="512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"/>
            <a:ext cx="9144001" cy="5091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21" name="Google Shape;42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975" y="2166925"/>
            <a:ext cx="6496050" cy="8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28" name="Google Shape;42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975" y="2166925"/>
            <a:ext cx="649605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2563" y="3286113"/>
            <a:ext cx="7591425" cy="18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36" name="Google Shape;43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975" y="2166925"/>
            <a:ext cx="649605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2563" y="3286113"/>
            <a:ext cx="7591425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25" y="0"/>
            <a:ext cx="907732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2"/>
          <p:cNvSpPr/>
          <p:nvPr/>
        </p:nvSpPr>
        <p:spPr>
          <a:xfrm>
            <a:off x="401150" y="570500"/>
            <a:ext cx="5589300" cy="21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6" name="Google Shape;44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975" y="2166925"/>
            <a:ext cx="649605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2563" y="3286113"/>
            <a:ext cx="7591425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25" y="0"/>
            <a:ext cx="907732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9700"/>
            <a:ext cx="9144000" cy="314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55" name="Google Shape;45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850" y="1819275"/>
            <a:ext cx="9134475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850" y="1819275"/>
            <a:ext cx="9134475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488" y="3388625"/>
            <a:ext cx="4429125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0" name="Google Shape;47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850" y="1819275"/>
            <a:ext cx="9134475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488" y="3388625"/>
            <a:ext cx="4429125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4588" y="1152525"/>
            <a:ext cx="4924425" cy="344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“Don’t mess up like Ben did”</a:t>
            </a:r>
            <a:endParaRPr/>
          </a:p>
        </p:txBody>
      </p:sp>
      <p:sp>
        <p:nvSpPr>
          <p:cNvPr id="478" name="Google Shape;478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NTP     Sync      All      Systems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Ensure you think about failure boundaries and expectations for each </a:t>
            </a:r>
            <a:r>
              <a:rPr b="1" lang="en-GB" sz="2400"/>
              <a:t>µ-</a:t>
            </a:r>
            <a:r>
              <a:rPr lang="en-GB" sz="2400"/>
              <a:t>service you run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Run migrations as slow as you need for irreplaceable data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Keep original copies of data you are importing, you can fix your mess ups years after you make them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Don’t live in the UK where all digital radio is MPEG-2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Don’t forget about metrics</a:t>
            </a:r>
            <a:endParaRPr sz="24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Make sure your metrics </a:t>
            </a:r>
            <a:r>
              <a:rPr i="1" lang="en-GB" sz="1800"/>
              <a:t>actually</a:t>
            </a:r>
            <a:r>
              <a:rPr lang="en-GB" sz="1800"/>
              <a:t> connect to bad things happening</a:t>
            </a:r>
            <a:endParaRPr sz="1800"/>
          </a:p>
        </p:txBody>
      </p:sp>
      <p:pic>
        <p:nvPicPr>
          <p:cNvPr id="479" name="Google Shape;47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2550" y="1266400"/>
            <a:ext cx="368300" cy="3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8050" y="1266400"/>
            <a:ext cx="368300" cy="3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1300" y="1266400"/>
            <a:ext cx="368300" cy="3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8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Questions?</a:t>
            </a:r>
            <a:endParaRPr/>
          </a:p>
        </p:txBody>
      </p:sp>
      <p:sp>
        <p:nvSpPr>
          <p:cNvPr id="487" name="Google Shape;487;p6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Or complaints to: ben+nttw3@benjojo.co.uk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9"/>
          <p:cNvPicPr preferRelativeResize="0"/>
          <p:nvPr/>
        </p:nvPicPr>
        <p:blipFill rotWithShape="1">
          <a:blip r:embed="rId3">
            <a:alphaModFix/>
          </a:blip>
          <a:srcRect b="47420" l="19120" r="19378" t="15838"/>
          <a:stretch/>
        </p:blipFill>
        <p:spPr>
          <a:xfrm>
            <a:off x="1675725" y="1256775"/>
            <a:ext cx="6097349" cy="2801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9"/>
          <p:cNvSpPr txBox="1"/>
          <p:nvPr/>
        </p:nvSpPr>
        <p:spPr>
          <a:xfrm>
            <a:off x="464100" y="3220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BBC Redux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9700"/>
            <a:ext cx="9144000" cy="314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" name="Google Shape;139;p31"/>
          <p:cNvCxnSpPr/>
          <p:nvPr/>
        </p:nvCxnSpPr>
        <p:spPr>
          <a:xfrm>
            <a:off x="2698075" y="2724150"/>
            <a:ext cx="2146200" cy="0"/>
          </a:xfrm>
          <a:prstGeom prst="straightConnector1">
            <a:avLst/>
          </a:prstGeom>
          <a:noFill/>
          <a:ln cap="flat" cmpd="sng" w="1143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0" name="Google Shape;140;p31"/>
          <p:cNvPicPr preferRelativeResize="0"/>
          <p:nvPr/>
        </p:nvPicPr>
        <p:blipFill rotWithShape="1">
          <a:blip r:embed="rId3">
            <a:alphaModFix/>
          </a:blip>
          <a:srcRect b="-89" l="0" r="0" t="89"/>
          <a:stretch/>
        </p:blipFill>
        <p:spPr>
          <a:xfrm>
            <a:off x="55681" y="893946"/>
            <a:ext cx="3791215" cy="33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8871" y="304800"/>
            <a:ext cx="330637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9353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9353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