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Droid Sans"/>
      <p:regular r:id="rId25"/>
      <p:bold r:id="rId2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roidSans-bold.fntdata"/><Relationship Id="rId25" Type="http://schemas.openxmlformats.org/officeDocument/2006/relationships/font" Target="fonts/Droid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MediaConch GUI with policy editor displaying parameters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6000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MediaConch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An open source audiovisual file conformance checker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225" y="1991800"/>
            <a:ext cx="5029200" cy="1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Standardization</a:t>
            </a:r>
          </a:p>
        </p:txBody>
      </p:sp>
      <p:sp>
        <p:nvSpPr>
          <p:cNvPr id="114" name="Shape 114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7857"/>
            <a:ext cx="9144000" cy="4847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0" y="0"/>
            <a:ext cx="9130115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MediaConch components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43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436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1370825" y="351500"/>
            <a:ext cx="6819000" cy="46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800">
                <a:solidFill>
                  <a:srgbClr val="333333"/>
                </a:solidFill>
                <a:latin typeface="Droid Sans"/>
                <a:ea typeface="Droid Sans"/>
                <a:cs typeface="Droid Sans"/>
                <a:sym typeface="Droid Sans"/>
              </a:rPr>
              <a:t>MediaTrace sample output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&lt;block offset="1920" name="Television information" size="128"&gt;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offset="1920" name="SMPTE time code"&gt;4294967295&lt;/data&gt;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offset="1924" name="SMPTE user bits"&gt;4294967295&lt;/data&gt;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offset="1928" name="Interlace" moreinfo="2:1 interlace"&gt;255&lt;/data&gt;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offset="1929" name="Field number"&gt;255&lt;/data&gt;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offset="1930" name="Video signal standard" moreinfo="Undefined"&gt;0&lt;/data&gt;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offset="1931" name="Zero"&gt;255&lt;/data&gt;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offset="1932" name="Horizontal sampling rate (Hz)"&gt;0.000&lt;/data&gt;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offset="1936" name="Vertical sampling rate (Hz)"&gt;0.000&lt;/data&gt;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offset="1940" name="Temporal sampling rate or frame rate (Hz)"&gt;0.000&lt;/data&gt;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offset="1944" name="Time offset from sync to first pixel (ms)"&gt;0.000&lt;/data&gt;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offset="1948" name="Gamma"&gt;0.000&lt;/data&gt;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offset="1952" name="Black level code value"&gt;0.000&lt;/data&gt;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offset="1956" name="Black gain"&gt;0.000&lt;/data&gt;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offset="1960" name="Breakpoint"&gt;0.000&lt;/data&gt;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offset="1964" name="Reference white level code value"&gt;0.000&lt;/data&gt;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offset="1968" name="Integration time (s)"&gt;0.000&lt;/data&gt;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    &lt;data offset="1972" name="Reserved for future use"&gt;(76 bytes)&lt;/data&gt;</a:t>
            </a:r>
            <a:b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333333"/>
                </a:solidFill>
                <a:highlight>
                  <a:srgbClr val="F5F5F5"/>
                </a:highlight>
                <a:latin typeface="Consolas"/>
                <a:ea typeface="Consolas"/>
                <a:cs typeface="Consolas"/>
                <a:sym typeface="Consolas"/>
              </a:rPr>
              <a:t>&lt;/block&gt;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267"/>
            <a:ext cx="9143999" cy="504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What’s Next?</a:t>
            </a:r>
          </a:p>
        </p:txBody>
      </p:sp>
      <p:sp>
        <p:nvSpPr>
          <p:cNvPr id="155" name="Shape 15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1950" y="58600"/>
            <a:ext cx="9727912" cy="50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DPF Manager</a:t>
            </a:r>
          </a:p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775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4294967295" type="ctrTitle"/>
          </p:nvPr>
        </p:nvSpPr>
        <p:spPr>
          <a:xfrm>
            <a:off x="3847200" y="2162850"/>
            <a:ext cx="3946200" cy="81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Droid Sans"/>
                <a:ea typeface="Droid Sans"/>
                <a:cs typeface="Droid Sans"/>
                <a:sym typeface="Droid Sans"/>
              </a:rPr>
              <a:t>MediaConch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50" y="66675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5164375" y="886800"/>
            <a:ext cx="3693299" cy="335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rgbClr val="333333"/>
                </a:solidFill>
              </a:rPr>
              <a:t>Project Leaders: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</a:pPr>
            <a:r>
              <a:rPr lang="en" sz="1800">
                <a:solidFill>
                  <a:srgbClr val="333333"/>
                </a:solidFill>
              </a:rPr>
              <a:t>Jérôme Martinez (Digital Media Specialist)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</a:pPr>
            <a:r>
              <a:rPr lang="en" sz="1800">
                <a:solidFill>
                  <a:srgbClr val="333333"/>
                </a:solidFill>
              </a:rPr>
              <a:t>Dave Rice (Archivist)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rgbClr val="333333"/>
                </a:solidFill>
              </a:rPr>
              <a:t>Other Members: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</a:pPr>
            <a:r>
              <a:rPr lang="en" sz="1800">
                <a:solidFill>
                  <a:srgbClr val="333333"/>
                </a:solidFill>
              </a:rPr>
              <a:t>Guillaume Roques (Developer)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</a:pPr>
            <a:r>
              <a:rPr lang="en" sz="1800">
                <a:solidFill>
                  <a:srgbClr val="333333"/>
                </a:solidFill>
              </a:rPr>
              <a:t>Florent Tribouilloy (Developer)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</a:pPr>
            <a:r>
              <a:rPr lang="en" sz="1800">
                <a:solidFill>
                  <a:srgbClr val="333333"/>
                </a:solidFill>
              </a:rPr>
              <a:t>Ashley Blewer (Archivist)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</a:pPr>
            <a:r>
              <a:rPr lang="en" sz="1800">
                <a:solidFill>
                  <a:srgbClr val="333333"/>
                </a:solidFill>
              </a:rPr>
              <a:t>Tessa Fallon (Archivist)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ct val="100000"/>
            </a:pPr>
            <a:r>
              <a:rPr lang="en" sz="1800">
                <a:solidFill>
                  <a:srgbClr val="333333"/>
                </a:solidFill>
              </a:rPr>
              <a:t>Erik Piil (Archivist)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</a:endParaRPr>
          </a:p>
          <a:p>
            <a:pPr rtl="0" algn="r">
              <a:lnSpc>
                <a:spcPct val="142857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r">
              <a:lnSpc>
                <a:spcPct val="142857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4517525" y="208650"/>
            <a:ext cx="4340099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2400"/>
              <a:t>MediaArea Team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11892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701" y="0"/>
            <a:ext cx="52205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425" y="0"/>
            <a:ext cx="209313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